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7"/>
  </p:notesMasterIdLst>
  <p:sldIdLst>
    <p:sldId id="257" r:id="rId2"/>
    <p:sldId id="285" r:id="rId3"/>
    <p:sldId id="326" r:id="rId4"/>
    <p:sldId id="369" r:id="rId5"/>
    <p:sldId id="327" r:id="rId6"/>
    <p:sldId id="438" r:id="rId7"/>
    <p:sldId id="463" r:id="rId8"/>
    <p:sldId id="500" r:id="rId9"/>
    <p:sldId id="501" r:id="rId10"/>
    <p:sldId id="502" r:id="rId11"/>
    <p:sldId id="503" r:id="rId12"/>
    <p:sldId id="504" r:id="rId13"/>
    <p:sldId id="505" r:id="rId14"/>
    <p:sldId id="507" r:id="rId15"/>
    <p:sldId id="508" r:id="rId16"/>
    <p:sldId id="499" r:id="rId17"/>
    <p:sldId id="510" r:id="rId18"/>
    <p:sldId id="509" r:id="rId19"/>
    <p:sldId id="513" r:id="rId20"/>
    <p:sldId id="511" r:id="rId21"/>
    <p:sldId id="514" r:id="rId22"/>
    <p:sldId id="515" r:id="rId23"/>
    <p:sldId id="519" r:id="rId24"/>
    <p:sldId id="506" r:id="rId25"/>
    <p:sldId id="526" r:id="rId26"/>
    <p:sldId id="520" r:id="rId27"/>
    <p:sldId id="516" r:id="rId28"/>
    <p:sldId id="522" r:id="rId29"/>
    <p:sldId id="523" r:id="rId30"/>
    <p:sldId id="524" r:id="rId31"/>
    <p:sldId id="525" r:id="rId32"/>
    <p:sldId id="527" r:id="rId33"/>
    <p:sldId id="521" r:id="rId34"/>
    <p:sldId id="517" r:id="rId35"/>
    <p:sldId id="518" r:id="rId36"/>
    <p:sldId id="380" r:id="rId37"/>
    <p:sldId id="338" r:id="rId38"/>
    <p:sldId id="392" r:id="rId39"/>
    <p:sldId id="378" r:id="rId40"/>
    <p:sldId id="395" r:id="rId41"/>
    <p:sldId id="528" r:id="rId42"/>
    <p:sldId id="368" r:id="rId43"/>
    <p:sldId id="490" r:id="rId44"/>
    <p:sldId id="400" r:id="rId45"/>
    <p:sldId id="33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6" autoAdjust="0"/>
    <p:restoredTop sz="83118" autoAdjust="0"/>
  </p:normalViewPr>
  <p:slideViewPr>
    <p:cSldViewPr snapToGrid="0">
      <p:cViewPr varScale="1">
        <p:scale>
          <a:sx n="96" d="100"/>
          <a:sy n="96" d="100"/>
        </p:scale>
        <p:origin x="960"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folder – HR Management System for demos</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07821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11</a:t>
            </a:fld>
            <a:endParaRPr lang="en-US"/>
          </a:p>
        </p:txBody>
      </p:sp>
    </p:spTree>
    <p:extLst>
      <p:ext uri="{BB962C8B-B14F-4D97-AF65-F5344CB8AC3E}">
        <p14:creationId xmlns:p14="http://schemas.microsoft.com/office/powerpoint/2010/main" val="3762479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19533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9108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155812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15</a:t>
            </a:fld>
            <a:endParaRPr lang="en-US"/>
          </a:p>
        </p:txBody>
      </p:sp>
    </p:spTree>
    <p:extLst>
      <p:ext uri="{BB962C8B-B14F-4D97-AF65-F5344CB8AC3E}">
        <p14:creationId xmlns:p14="http://schemas.microsoft.com/office/powerpoint/2010/main" val="349137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13545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178277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267380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19</a:t>
            </a:fld>
            <a:endParaRPr lang="en-US"/>
          </a:p>
        </p:txBody>
      </p:sp>
    </p:spTree>
    <p:extLst>
      <p:ext uri="{BB962C8B-B14F-4D97-AF65-F5344CB8AC3E}">
        <p14:creationId xmlns:p14="http://schemas.microsoft.com/office/powerpoint/2010/main" val="211206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405301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369367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4206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23</a:t>
            </a:fld>
            <a:endParaRPr lang="en-US"/>
          </a:p>
        </p:txBody>
      </p:sp>
    </p:spTree>
    <p:extLst>
      <p:ext uri="{BB962C8B-B14F-4D97-AF65-F5344CB8AC3E}">
        <p14:creationId xmlns:p14="http://schemas.microsoft.com/office/powerpoint/2010/main" val="244614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24</a:t>
            </a:fld>
            <a:endParaRPr lang="en-US"/>
          </a:p>
        </p:txBody>
      </p:sp>
    </p:spTree>
    <p:extLst>
      <p:ext uri="{BB962C8B-B14F-4D97-AF65-F5344CB8AC3E}">
        <p14:creationId xmlns:p14="http://schemas.microsoft.com/office/powerpoint/2010/main" val="3543166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327265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49052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9627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46272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85840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30</a:t>
            </a:fld>
            <a:endParaRPr lang="en-US"/>
          </a:p>
        </p:txBody>
      </p:sp>
    </p:spTree>
    <p:extLst>
      <p:ext uri="{BB962C8B-B14F-4D97-AF65-F5344CB8AC3E}">
        <p14:creationId xmlns:p14="http://schemas.microsoft.com/office/powerpoint/2010/main" val="3095228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5899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32</a:t>
            </a:fld>
            <a:endParaRPr lang="en-US"/>
          </a:p>
        </p:txBody>
      </p:sp>
    </p:spTree>
    <p:extLst>
      <p:ext uri="{BB962C8B-B14F-4D97-AF65-F5344CB8AC3E}">
        <p14:creationId xmlns:p14="http://schemas.microsoft.com/office/powerpoint/2010/main" val="202692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324784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34</a:t>
            </a:fld>
            <a:endParaRPr lang="en-US"/>
          </a:p>
        </p:txBody>
      </p:sp>
    </p:spTree>
    <p:extLst>
      <p:ext uri="{BB962C8B-B14F-4D97-AF65-F5344CB8AC3E}">
        <p14:creationId xmlns:p14="http://schemas.microsoft.com/office/powerpoint/2010/main" val="6421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35</a:t>
            </a:fld>
            <a:endParaRPr lang="en-US"/>
          </a:p>
        </p:txBody>
      </p:sp>
    </p:spTree>
    <p:extLst>
      <p:ext uri="{BB962C8B-B14F-4D97-AF65-F5344CB8AC3E}">
        <p14:creationId xmlns:p14="http://schemas.microsoft.com/office/powerpoint/2010/main" val="3305247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481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263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40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2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298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28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42</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3148598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44</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6</a:t>
            </a:fld>
            <a:endParaRPr lang="en-US"/>
          </a:p>
        </p:txBody>
      </p:sp>
    </p:spTree>
    <p:extLst>
      <p:ext uri="{BB962C8B-B14F-4D97-AF65-F5344CB8AC3E}">
        <p14:creationId xmlns:p14="http://schemas.microsoft.com/office/powerpoint/2010/main" val="311020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48151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8232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415784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10/15/2023</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10/15/2023</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oNi7DV7fJcU"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leantechniques.com/" TargetMode="External"/><Relationship Id="rId7" Type="http://schemas.openxmlformats.org/officeDocument/2006/relationships/hyperlink" Target="http://www.scottsauber.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d-gate.com/hub/events/friends-of-rg/friend/ScottSauber" TargetMode="External"/><Relationship Id="rId5" Type="http://schemas.openxmlformats.org/officeDocument/2006/relationships/hyperlink" Target="https://mvp.microsoft.com/en-us/PublicProfile/5005146?fullName=Scott%20%20Sauber" TargetMode="External"/><Relationship Id="rId10" Type="http://schemas.openxmlformats.org/officeDocument/2006/relationships/image" Target="../media/image7.png"/><Relationship Id="rId4" Type="http://schemas.openxmlformats.org/officeDocument/2006/relationships/hyperlink" Target="https://www.meetup.com/iadnu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zone.com/articles/writing-your-first-unit-tes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1532573"/>
            <a:ext cx="12192000" cy="3258367"/>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Test Driven </a:t>
            </a:r>
            <a:r>
              <a:rPr lang="en-US" sz="8000" b="1" dirty="0" err="1">
                <a:solidFill>
                  <a:schemeClr val="bg1"/>
                </a:solidFill>
                <a:latin typeface="+mn-lt"/>
                <a:ea typeface="Open Sans" panose="020B0606030504020204" pitchFamily="34" charset="0"/>
                <a:cs typeface="Open Sans" panose="020B0606030504020204" pitchFamily="34" charset="0"/>
              </a:rPr>
              <a:t>Developmet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with C#</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From Padawan     to Jedi </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baby-yoda Emoji for Slack">
            <a:extLst>
              <a:ext uri="{FF2B5EF4-FFF2-40B4-BE49-F238E27FC236}">
                <a16:creationId xmlns:a16="http://schemas.microsoft.com/office/drawing/2014/main" id="{89612962-6A96-089E-D626-2DC76D1B3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345" y="3786388"/>
            <a:ext cx="861811" cy="86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da PNG transparent image download, size: 555x375px">
            <a:extLst>
              <a:ext uri="{FF2B5EF4-FFF2-40B4-BE49-F238E27FC236}">
                <a16:creationId xmlns:a16="http://schemas.microsoft.com/office/drawing/2014/main" id="{8D062622-C9C1-B325-8C08-8D84DE134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5518" y="3636067"/>
            <a:ext cx="1497955" cy="10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Integration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Invokes multiple parts of a system together</a:t>
            </a:r>
          </a:p>
          <a:p>
            <a:r>
              <a:rPr lang="en-US" dirty="0"/>
              <a:t>May have external dependencies</a:t>
            </a:r>
          </a:p>
          <a:p>
            <a:r>
              <a:rPr lang="en-US" dirty="0"/>
              <a:t>Usually less deterministic if there are uncontrolled dependencies</a:t>
            </a:r>
          </a:p>
          <a:p>
            <a:r>
              <a:rPr lang="en-US" dirty="0"/>
              <a:t>Useful for testing legacy code</a:t>
            </a:r>
          </a:p>
          <a:p>
            <a:r>
              <a:rPr lang="en-US" dirty="0"/>
              <a:t>“Sociable”</a:t>
            </a:r>
          </a:p>
        </p:txBody>
      </p:sp>
      <p:grpSp>
        <p:nvGrpSpPr>
          <p:cNvPr id="4" name="Group 3">
            <a:extLst>
              <a:ext uri="{FF2B5EF4-FFF2-40B4-BE49-F238E27FC236}">
                <a16:creationId xmlns:a16="http://schemas.microsoft.com/office/drawing/2014/main" id="{0F59ABD3-5620-B610-418D-5E4B2A521EE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7786600-9A12-F478-ADE3-259D10406E9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C7E1FF2-4E82-8219-B65F-04268C96C17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14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End to End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Type of integration test</a:t>
            </a:r>
          </a:p>
          <a:p>
            <a:r>
              <a:rPr lang="en-US" dirty="0"/>
              <a:t>Invokes system from entry point to its end</a:t>
            </a:r>
          </a:p>
          <a:p>
            <a:r>
              <a:rPr lang="en-US" dirty="0"/>
              <a:t>Will have external dependencies</a:t>
            </a:r>
          </a:p>
          <a:p>
            <a:r>
              <a:rPr lang="en-US" dirty="0"/>
              <a:t>Will not be in memory </a:t>
            </a:r>
          </a:p>
          <a:p>
            <a:r>
              <a:rPr lang="en-US" dirty="0"/>
              <a:t>Usually slowest form of integration test</a:t>
            </a:r>
          </a:p>
          <a:p>
            <a:r>
              <a:rPr lang="en-US" dirty="0"/>
              <a:t>Usually less deterministic if there are uncontrolled dependencies</a:t>
            </a:r>
          </a:p>
        </p:txBody>
      </p:sp>
      <p:grpSp>
        <p:nvGrpSpPr>
          <p:cNvPr id="4" name="Group 3">
            <a:extLst>
              <a:ext uri="{FF2B5EF4-FFF2-40B4-BE49-F238E27FC236}">
                <a16:creationId xmlns:a16="http://schemas.microsoft.com/office/drawing/2014/main" id="{62E06E60-1B0A-2467-4D2F-1B3113118F1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4D67FB5-89DD-688E-5E6B-490F59D99FA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8EC3F22-9292-117C-0449-25420AF89D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4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7" name="Picture 6">
            <a:extLst>
              <a:ext uri="{FF2B5EF4-FFF2-40B4-BE49-F238E27FC236}">
                <a16:creationId xmlns:a16="http://schemas.microsoft.com/office/drawing/2014/main" id="{DCADC13C-8FE8-9677-B063-334C3738F959}"/>
              </a:ext>
            </a:extLst>
          </p:cNvPr>
          <p:cNvPicPr>
            <a:picLocks noChangeAspect="1"/>
          </p:cNvPicPr>
          <p:nvPr/>
        </p:nvPicPr>
        <p:blipFill>
          <a:blip r:embed="rId3"/>
          <a:stretch>
            <a:fillRect/>
          </a:stretch>
        </p:blipFill>
        <p:spPr>
          <a:xfrm>
            <a:off x="1880134" y="2078395"/>
            <a:ext cx="7936590" cy="4252066"/>
          </a:xfrm>
          <a:prstGeom prst="rect">
            <a:avLst/>
          </a:prstGeom>
        </p:spPr>
      </p:pic>
      <p:grpSp>
        <p:nvGrpSpPr>
          <p:cNvPr id="3" name="Group 2">
            <a:extLst>
              <a:ext uri="{FF2B5EF4-FFF2-40B4-BE49-F238E27FC236}">
                <a16:creationId xmlns:a16="http://schemas.microsoft.com/office/drawing/2014/main" id="{FFE42046-0AEA-4272-376F-3CC8FB860B0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73E96D98-4ACD-6BFF-508E-19B7211F37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3A4FBF9A-ECAD-51BE-9B61-6C2857A4105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5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3074" name="Picture 2" descr="The Test Automation Diamond · Lee Eason's personal blog">
            <a:extLst>
              <a:ext uri="{FF2B5EF4-FFF2-40B4-BE49-F238E27FC236}">
                <a16:creationId xmlns:a16="http://schemas.microsoft.com/office/drawing/2014/main" id="{475C121C-C816-A66A-3E39-05061383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969" y="1609969"/>
            <a:ext cx="5248031" cy="52480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614EA9-FFCE-D47A-BE4E-F8894BE3645A}"/>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98CE416D-1EA9-88B6-6E25-14BA114E295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B746CAE-4EB8-9ADA-2F28-FE3C54BF4B1B}"/>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60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5" name="unit tests">
            <a:hlinkClick r:id="" action="ppaction://media"/>
            <a:extLst>
              <a:ext uri="{FF2B5EF4-FFF2-40B4-BE49-F238E27FC236}">
                <a16:creationId xmlns:a16="http://schemas.microsoft.com/office/drawing/2014/main" id="{8298EF7A-063C-F692-868F-2D874E3599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0679" y="2133934"/>
            <a:ext cx="6268926" cy="3529801"/>
          </a:xfrm>
          <a:prstGeom prst="rect">
            <a:avLst/>
          </a:prstGeom>
        </p:spPr>
      </p:pic>
      <p:grpSp>
        <p:nvGrpSpPr>
          <p:cNvPr id="3" name="Group 2">
            <a:extLst>
              <a:ext uri="{FF2B5EF4-FFF2-40B4-BE49-F238E27FC236}">
                <a16:creationId xmlns:a16="http://schemas.microsoft.com/office/drawing/2014/main" id="{3F20E6FF-FB50-039F-F0F9-5A2D6ED00196}"/>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E0420AC5-3B9F-1B6F-FA9A-47D2B3EA1E7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FC98601-622C-97F5-4F86-3D333C7B3374}"/>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86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09"/>
            <a:ext cx="12192000" cy="3738521"/>
          </a:xfrm>
        </p:spPr>
        <p:txBody>
          <a:bodyPr>
            <a:normAutofit/>
          </a:bodyPr>
          <a:lstStyle/>
          <a:p>
            <a:r>
              <a:rPr lang="en-US" sz="8600" b="1" dirty="0">
                <a:solidFill>
                  <a:schemeClr val="bg1"/>
                </a:solidFill>
                <a:latin typeface="+mn-lt"/>
                <a:ea typeface="Open Sans" panose="020B0606030504020204" pitchFamily="34" charset="0"/>
                <a:cs typeface="Open Sans" panose="020B0606030504020204" pitchFamily="34" charset="0"/>
              </a:rPr>
              <a:t>Test Driven Development</a:t>
            </a:r>
          </a:p>
        </p:txBody>
      </p:sp>
    </p:spTree>
    <p:extLst>
      <p:ext uri="{BB962C8B-B14F-4D97-AF65-F5344CB8AC3E}">
        <p14:creationId xmlns:p14="http://schemas.microsoft.com/office/powerpoint/2010/main" val="122279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pic>
        <p:nvPicPr>
          <p:cNvPr id="6146" name="Picture 2">
            <a:extLst>
              <a:ext uri="{FF2B5EF4-FFF2-40B4-BE49-F238E27FC236}">
                <a16:creationId xmlns:a16="http://schemas.microsoft.com/office/drawing/2014/main" id="{DE26C80D-7F4C-B7C7-53FA-806F924F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803" y="1739900"/>
            <a:ext cx="3800475" cy="47529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AC24B4-501F-0A7C-C10C-91356F541D2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10F0DA6-EA51-80B4-F759-9F91259BE5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4CF23F1-EF0E-8DE9-C6D1-BA8FE8062A3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010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A methodology for writing code (not tests)</a:t>
            </a:r>
          </a:p>
          <a:p>
            <a:r>
              <a:rPr lang="en-US" dirty="0"/>
              <a:t>You write the test BEFORE you write the production code</a:t>
            </a:r>
          </a:p>
        </p:txBody>
      </p:sp>
      <p:grpSp>
        <p:nvGrpSpPr>
          <p:cNvPr id="4" name="Group 3">
            <a:extLst>
              <a:ext uri="{FF2B5EF4-FFF2-40B4-BE49-F238E27FC236}">
                <a16:creationId xmlns:a16="http://schemas.microsoft.com/office/drawing/2014/main" id="{D0F19075-32B6-32E4-25CC-995ACACCCFA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0FC2CB-9DDC-3A0C-7D73-1858E769FC0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CA46A3D-F3D5-6053-6A0C-7BC0DC921D6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63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Think</a:t>
            </a:r>
          </a:p>
          <a:p>
            <a:r>
              <a:rPr lang="en-US" dirty="0"/>
              <a:t>Write a test that describes the behavior you want to see</a:t>
            </a:r>
          </a:p>
          <a:p>
            <a:r>
              <a:rPr lang="en-US" dirty="0"/>
              <a:t>Run the test to make sure it fails for the right reason</a:t>
            </a:r>
          </a:p>
          <a:p>
            <a:r>
              <a:rPr lang="en-US" dirty="0"/>
              <a:t>Write code to make it pass</a:t>
            </a:r>
          </a:p>
          <a:p>
            <a:r>
              <a:rPr lang="en-US" dirty="0"/>
              <a:t>Run the test to see it pass</a:t>
            </a:r>
          </a:p>
          <a:p>
            <a:r>
              <a:rPr lang="en-US" dirty="0"/>
              <a:t>Refactor</a:t>
            </a:r>
          </a:p>
          <a:p>
            <a:r>
              <a:rPr lang="en-US" dirty="0"/>
              <a:t>Repeat</a:t>
            </a:r>
          </a:p>
        </p:txBody>
      </p:sp>
      <p:pic>
        <p:nvPicPr>
          <p:cNvPr id="5126" name="Picture 6" descr="What is Test Driven Development (TDD)? – Kaizenko">
            <a:extLst>
              <a:ext uri="{FF2B5EF4-FFF2-40B4-BE49-F238E27FC236}">
                <a16:creationId xmlns:a16="http://schemas.microsoft.com/office/drawing/2014/main" id="{AA0CE4B4-78C8-7C9E-214D-952BF7D3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67" y="1690688"/>
            <a:ext cx="6353175" cy="46291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948EDD7-521A-2E0B-1EB8-C2E69DA39CB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C0D292B-CB93-F77F-E949-7D1DDC1B31F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D6FCECB-9B3A-779A-7F50-05D2D1633AC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66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fade">
                                      <p:cBhvr>
                                        <p:cTn id="4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741680" y="1420247"/>
            <a:ext cx="11002907"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500" b="1" dirty="0">
                <a:solidFill>
                  <a:srgbClr val="FFFFFF"/>
                </a:solidFill>
              </a:rPr>
              <a:t>“</a:t>
            </a:r>
            <a:r>
              <a:rPr kumimoji="0" lang="en-US" altLang="en-US" sz="6500" b="1" i="0" u="none" strike="noStrike" cap="none" normalizeH="0" baseline="0" dirty="0">
                <a:ln>
                  <a:noFill/>
                </a:ln>
                <a:solidFill>
                  <a:srgbClr val="FFFFFF"/>
                </a:solidFill>
                <a:effectLst/>
              </a:rPr>
              <a:t>If you haven’t seen a test fail, you don’t know if it works.”    </a:t>
            </a:r>
            <a:endParaRPr kumimoji="0" lang="en-US" altLang="en-US" sz="6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b="1" dirty="0">
                <a:solidFill>
                  <a:srgbClr val="FFFFFF"/>
                </a:solidFill>
              </a:rPr>
              <a:t>						     </a:t>
            </a:r>
            <a:r>
              <a:rPr kumimoji="0" lang="en-US" altLang="en-US" sz="3600" b="1" i="0" u="none" strike="noStrike" cap="none" normalizeH="0" baseline="0" dirty="0">
                <a:ln>
                  <a:noFill/>
                </a:ln>
                <a:solidFill>
                  <a:srgbClr val="FFFFFF"/>
                </a:solidFill>
                <a:effectLst/>
              </a:rPr>
              <a:t>Eric Evans</a:t>
            </a:r>
            <a:endParaRPr kumimoji="0" lang="en-US" altLang="en-US" sz="36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92449862-2455-B2FF-E8BF-E9600AFBAD3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93503" y="3612874"/>
            <a:ext cx="4547683" cy="346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.NET Developers</a:t>
            </a:r>
          </a:p>
          <a:p>
            <a:r>
              <a:rPr lang="en-US" dirty="0">
                <a:ea typeface="Open Sans" panose="020B0606030504020204" pitchFamily="34" charset="0"/>
                <a:cs typeface="Open Sans" panose="020B0606030504020204" pitchFamily="34" charset="0"/>
              </a:rPr>
              <a:t>Anyone interested in testing</a:t>
            </a:r>
          </a:p>
          <a:p>
            <a:r>
              <a:rPr lang="en-US" dirty="0">
                <a:ea typeface="Open Sans" panose="020B0606030504020204" pitchFamily="34" charset="0"/>
                <a:cs typeface="Open Sans" panose="020B0606030504020204" pitchFamily="34" charset="0"/>
              </a:rPr>
              <a:t>Not sure where to begin with TDD</a:t>
            </a:r>
          </a:p>
          <a:p>
            <a:r>
              <a:rPr lang="en-US" dirty="0">
                <a:ea typeface="Open Sans" panose="020B0606030504020204" pitchFamily="34" charset="0"/>
                <a:cs typeface="Open Sans" panose="020B0606030504020204" pitchFamily="34" charset="0"/>
              </a:rPr>
              <a:t>Seasoned </a:t>
            </a:r>
            <a:r>
              <a:rPr lang="en-US" dirty="0" err="1">
                <a:ea typeface="Open Sans" panose="020B0606030504020204" pitchFamily="34" charset="0"/>
                <a:cs typeface="Open Sans" panose="020B0606030504020204" pitchFamily="34" charset="0"/>
              </a:rPr>
              <a:t>TDDers</a:t>
            </a:r>
            <a:endParaRPr lang="en-US" dirty="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Basic knowledge of testing</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NOT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TDD is NOT a synonym for writing tests</a:t>
            </a:r>
          </a:p>
          <a:p>
            <a:r>
              <a:rPr lang="en-US" dirty="0"/>
              <a:t>TDD is NOT writing multiple tests up front before writing any production code</a:t>
            </a:r>
          </a:p>
          <a:p>
            <a:r>
              <a:rPr lang="en-US" dirty="0"/>
              <a:t>TDD does NOT mean no bugs ever (just less)</a:t>
            </a:r>
          </a:p>
          <a:p>
            <a:r>
              <a:rPr lang="en-US" dirty="0"/>
              <a:t>TDD is not good for adding tests to existing production code</a:t>
            </a:r>
          </a:p>
          <a:p>
            <a:r>
              <a:rPr lang="en-US" dirty="0"/>
              <a:t>TDD zealots do more harm than good</a:t>
            </a:r>
          </a:p>
        </p:txBody>
      </p:sp>
      <p:grpSp>
        <p:nvGrpSpPr>
          <p:cNvPr id="4" name="Group 3">
            <a:extLst>
              <a:ext uri="{FF2B5EF4-FFF2-40B4-BE49-F238E27FC236}">
                <a16:creationId xmlns:a16="http://schemas.microsoft.com/office/drawing/2014/main" id="{62B5E2B8-6DB5-E579-DCF6-CEA0B73209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E6DB0C-F73B-398E-DF73-1948DD15BB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2CF94CF-02D6-634F-37FE-EDC871002EE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68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Work in small steps (minimizes waste, minimizes WIP)</a:t>
            </a:r>
          </a:p>
          <a:p>
            <a:r>
              <a:rPr lang="en-US" dirty="0"/>
              <a:t>Focus</a:t>
            </a:r>
          </a:p>
          <a:p>
            <a:r>
              <a:rPr lang="en-US" dirty="0"/>
              <a:t>Much less time in the debugger</a:t>
            </a:r>
          </a:p>
          <a:p>
            <a:r>
              <a:rPr lang="en-US" dirty="0"/>
              <a:t>Thinking through failure states</a:t>
            </a:r>
          </a:p>
          <a:p>
            <a:r>
              <a:rPr lang="en-US" dirty="0"/>
              <a:t>Confidence</a:t>
            </a:r>
          </a:p>
          <a:p>
            <a:r>
              <a:rPr lang="en-US" dirty="0"/>
              <a:t>Design feedback, hard to write test? Design might be wrong</a:t>
            </a:r>
          </a:p>
          <a:p>
            <a:r>
              <a:rPr lang="en-US" dirty="0"/>
              <a:t>Oh yeah… regression tests are nice too</a:t>
            </a:r>
          </a:p>
        </p:txBody>
      </p:sp>
      <p:grpSp>
        <p:nvGrpSpPr>
          <p:cNvPr id="4" name="Group 3">
            <a:extLst>
              <a:ext uri="{FF2B5EF4-FFF2-40B4-BE49-F238E27FC236}">
                <a16:creationId xmlns:a16="http://schemas.microsoft.com/office/drawing/2014/main" id="{43CBCF09-E516-6231-BF36-25CD8A975E12}"/>
              </a:ext>
            </a:extLst>
          </p:cNvPr>
          <p:cNvGrpSpPr/>
          <p:nvPr/>
        </p:nvGrpSpPr>
        <p:grpSpPr>
          <a:xfrm>
            <a:off x="9970651" y="6177021"/>
            <a:ext cx="2130724" cy="474323"/>
            <a:chOff x="9970651" y="6185410"/>
            <a:chExt cx="2130724" cy="474323"/>
          </a:xfrm>
        </p:grpSpPr>
        <p:sp>
          <p:nvSpPr>
            <p:cNvPr id="5" name="Subtitle 2">
              <a:extLst>
                <a:ext uri="{FF2B5EF4-FFF2-40B4-BE49-F238E27FC236}">
                  <a16:creationId xmlns:a16="http://schemas.microsoft.com/office/drawing/2014/main" id="{FDECA010-818B-B8E3-8686-2DACCA6E3C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3B05E38-6772-6A81-8BB0-5197A9151AF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1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Behavior</a:t>
            </a:r>
          </a:p>
          <a:p>
            <a:r>
              <a:rPr lang="en-US" dirty="0"/>
              <a:t>If I can delete code that breaks your app, but no test breaks ⚠️</a:t>
            </a:r>
          </a:p>
          <a:p>
            <a:r>
              <a:rPr lang="en-US" dirty="0"/>
              <a:t>If my tests are broken, but my application isn’t ⚠️</a:t>
            </a:r>
          </a:p>
          <a:p>
            <a:r>
              <a:rPr lang="en-US" dirty="0"/>
              <a:t>Don’t use snapshots (…mostly)</a:t>
            </a:r>
          </a:p>
          <a:p>
            <a:r>
              <a:rPr lang="en-US" dirty="0"/>
              <a:t>Snapshots don’t capture desired behavior</a:t>
            </a:r>
          </a:p>
          <a:p>
            <a:r>
              <a:rPr lang="en-US" dirty="0"/>
              <a:t>You can’t TDD snapshots</a:t>
            </a:r>
          </a:p>
          <a:p>
            <a:r>
              <a:rPr lang="en-US" dirty="0"/>
              <a:t>Snapshots can be useful when doing a huge refactor but output should be the same</a:t>
            </a:r>
          </a:p>
          <a:p>
            <a:r>
              <a:rPr lang="en-US" dirty="0"/>
              <a:t>Use them for that - then delete the snapshot</a:t>
            </a:r>
          </a:p>
          <a:p>
            <a:endParaRPr lang="en-US" dirty="0"/>
          </a:p>
        </p:txBody>
      </p:sp>
      <p:grpSp>
        <p:nvGrpSpPr>
          <p:cNvPr id="4" name="Group 3">
            <a:extLst>
              <a:ext uri="{FF2B5EF4-FFF2-40B4-BE49-F238E27FC236}">
                <a16:creationId xmlns:a16="http://schemas.microsoft.com/office/drawing/2014/main" id="{07DF8EB5-5B43-E6E0-42B7-EEDB4A3A49C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FACCD34-C5DD-5F11-EDD2-649939D7903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F6B848E-D13F-636C-8565-0FD65A3803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20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302004" y="1035527"/>
            <a:ext cx="11685864"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0" b="1" dirty="0">
                <a:solidFill>
                  <a:srgbClr val="FFFFFF"/>
                </a:solidFill>
                <a:ea typeface="Calibri" panose="020F0502020204030204" pitchFamily="34" charset="0"/>
                <a:cs typeface="Calibri" panose="020F0502020204030204" pitchFamily="34" charset="0"/>
              </a:rPr>
              <a:t>“</a:t>
            </a:r>
            <a:r>
              <a:rPr kumimoji="0" lang="en-US" altLang="en-US" sz="7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I’m not a great programmer. I’m a good programmer with great habits.”   </a:t>
            </a:r>
            <a:endParaRPr kumimoji="0" lang="en-US" altLang="en-US" sz="70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br>
            <a:endPar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r>
              <a:rPr kumimoji="0" lang="en-US" altLang="en-US" sz="36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Kent Beck</a:t>
            </a:r>
            <a:endParaRPr kumimoji="0" lang="en-US" altLang="en-US" sz="36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B77A9396-2BCD-2486-0262-CE0C83171CE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2732" y="3560372"/>
            <a:ext cx="2590800" cy="3471673"/>
          </a:xfrm>
          <a:prstGeom prst="rect">
            <a:avLst/>
          </a:prstGeom>
          <a:noFill/>
          <a:effectLst>
            <a:outerShdw blurRad="50800" dist="50800" dir="5400000" algn="ctr"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1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TDD Demo</a:t>
            </a:r>
          </a:p>
        </p:txBody>
      </p:sp>
    </p:spTree>
    <p:extLst>
      <p:ext uri="{BB962C8B-B14F-4D97-AF65-F5344CB8AC3E}">
        <p14:creationId xmlns:p14="http://schemas.microsoft.com/office/powerpoint/2010/main" val="276508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0"/>
            <a:ext cx="12192000" cy="6858000"/>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Slight TDD Detour</a:t>
            </a:r>
          </a:p>
        </p:txBody>
      </p:sp>
    </p:spTree>
    <p:extLst>
      <p:ext uri="{BB962C8B-B14F-4D97-AF65-F5344CB8AC3E}">
        <p14:creationId xmlns:p14="http://schemas.microsoft.com/office/powerpoint/2010/main" val="362564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C5399C-C18B-8ED5-EBB5-0C740916584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42502" y="3090833"/>
            <a:ext cx="3767167" cy="37671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EB5D41-28A2-6A8B-02C8-131D45C6B954}"/>
              </a:ext>
            </a:extLst>
          </p:cNvPr>
          <p:cNvSpPr>
            <a:spLocks noGrp="1"/>
          </p:cNvSpPr>
          <p:nvPr>
            <p:ph type="ctrTitle"/>
          </p:nvPr>
        </p:nvSpPr>
        <p:spPr>
          <a:xfrm>
            <a:off x="192946" y="1346752"/>
            <a:ext cx="11568419" cy="543994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mn-lt"/>
              </a:rPr>
              <a:t>“Remove everything that has no relevance to the story. If you say in the first chapter that there is a rifle hanging on the wall, in the second or third chapter it absolutely must go off. If it's not going to be fired, </a:t>
            </a: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it shouldn't be hanging there.”</a:t>
            </a:r>
            <a:br>
              <a:rPr kumimoji="0" lang="en-US" altLang="en-US" sz="4800" b="1" i="0" u="none" strike="noStrike" cap="none" normalizeH="0" baseline="0" dirty="0">
                <a:ln>
                  <a:noFill/>
                </a:ln>
                <a:solidFill>
                  <a:srgbClr val="FFFFFF"/>
                </a:solidFill>
                <a:effectLst/>
                <a:latin typeface="+mn-lt"/>
              </a:rPr>
            </a:b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						</a:t>
            </a:r>
            <a:r>
              <a:rPr kumimoji="0" lang="en-US" altLang="en-US" sz="3600" b="1" i="0" u="none" strike="noStrike" cap="none" normalizeH="0" baseline="0" dirty="0">
                <a:ln>
                  <a:noFill/>
                </a:ln>
                <a:solidFill>
                  <a:srgbClr val="FFFFFF"/>
                </a:solidFill>
                <a:effectLst/>
                <a:latin typeface="+mn-lt"/>
              </a:rPr>
              <a:t>Anton Chekhov</a:t>
            </a:r>
          </a:p>
        </p:txBody>
      </p:sp>
    </p:spTree>
    <p:extLst>
      <p:ext uri="{BB962C8B-B14F-4D97-AF65-F5344CB8AC3E}">
        <p14:creationId xmlns:p14="http://schemas.microsoft.com/office/powerpoint/2010/main" val="20279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6" name="Picture 5">
            <a:extLst>
              <a:ext uri="{FF2B5EF4-FFF2-40B4-BE49-F238E27FC236}">
                <a16:creationId xmlns:a16="http://schemas.microsoft.com/office/drawing/2014/main" id="{934CAD4D-5CAA-7960-E810-A844A566C04B}"/>
              </a:ext>
            </a:extLst>
          </p:cNvPr>
          <p:cNvPicPr>
            <a:picLocks noChangeAspect="1"/>
          </p:cNvPicPr>
          <p:nvPr/>
        </p:nvPicPr>
        <p:blipFill>
          <a:blip r:embed="rId3"/>
          <a:stretch>
            <a:fillRect/>
          </a:stretch>
        </p:blipFill>
        <p:spPr>
          <a:xfrm>
            <a:off x="838200" y="1628017"/>
            <a:ext cx="9922865" cy="3958834"/>
          </a:xfrm>
          <a:prstGeom prst="rect">
            <a:avLst/>
          </a:prstGeom>
        </p:spPr>
      </p:pic>
      <p:grpSp>
        <p:nvGrpSpPr>
          <p:cNvPr id="7" name="Group 6">
            <a:extLst>
              <a:ext uri="{FF2B5EF4-FFF2-40B4-BE49-F238E27FC236}">
                <a16:creationId xmlns:a16="http://schemas.microsoft.com/office/drawing/2014/main" id="{72B0E343-A635-9CD5-971D-3E2603B71959}"/>
              </a:ext>
            </a:extLst>
          </p:cNvPr>
          <p:cNvGrpSpPr/>
          <p:nvPr/>
        </p:nvGrpSpPr>
        <p:grpSpPr>
          <a:xfrm>
            <a:off x="9970651" y="6185410"/>
            <a:ext cx="2130724" cy="474323"/>
            <a:chOff x="9970651" y="6185410"/>
            <a:chExt cx="2130724" cy="474323"/>
          </a:xfrm>
        </p:grpSpPr>
        <p:sp>
          <p:nvSpPr>
            <p:cNvPr id="8" name="Subtitle 2">
              <a:extLst>
                <a:ext uri="{FF2B5EF4-FFF2-40B4-BE49-F238E27FC236}">
                  <a16:creationId xmlns:a16="http://schemas.microsoft.com/office/drawing/2014/main" id="{A9F98D58-55FB-1ACB-4A6B-B6B72BA233E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9" name="Rectangle 8">
              <a:extLst>
                <a:ext uri="{FF2B5EF4-FFF2-40B4-BE49-F238E27FC236}">
                  <a16:creationId xmlns:a16="http://schemas.microsoft.com/office/drawing/2014/main" id="{D0BCC9F9-5874-40C7-442E-8640C6DEC0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44CAB4F-2FC2-9B45-C397-D8D7B19EB025}"/>
              </a:ext>
            </a:extLst>
          </p:cNvPr>
          <p:cNvSpPr/>
          <p:nvPr/>
        </p:nvSpPr>
        <p:spPr>
          <a:xfrm>
            <a:off x="1518687" y="3170583"/>
            <a:ext cx="1686683" cy="2733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D8EFA6CD-6F12-A3AC-F9A6-A4C2854DAAAF}"/>
              </a:ext>
            </a:extLst>
          </p:cNvPr>
          <p:cNvPicPr>
            <a:picLocks noChangeAspect="1"/>
          </p:cNvPicPr>
          <p:nvPr/>
        </p:nvPicPr>
        <p:blipFill>
          <a:blip r:embed="rId3"/>
          <a:stretch>
            <a:fillRect/>
          </a:stretch>
        </p:blipFill>
        <p:spPr>
          <a:xfrm>
            <a:off x="838200" y="1623576"/>
            <a:ext cx="10759903" cy="3074259"/>
          </a:xfrm>
          <a:prstGeom prst="rect">
            <a:avLst/>
          </a:prstGeom>
        </p:spPr>
      </p:pic>
      <p:grpSp>
        <p:nvGrpSpPr>
          <p:cNvPr id="4" name="Group 3">
            <a:extLst>
              <a:ext uri="{FF2B5EF4-FFF2-40B4-BE49-F238E27FC236}">
                <a16:creationId xmlns:a16="http://schemas.microsoft.com/office/drawing/2014/main" id="{A1488E22-0CBC-98F8-82DC-D738CEB3FC6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BB54C27-43DB-4533-302C-F5902CA3109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5F6BD471-A3E3-D199-B949-D5B0178099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4B2DC20-C933-590E-DDCA-B44BDD809D97}"/>
              </a:ext>
            </a:extLst>
          </p:cNvPr>
          <p:cNvSpPr/>
          <p:nvPr/>
        </p:nvSpPr>
        <p:spPr>
          <a:xfrm>
            <a:off x="1205605" y="2499128"/>
            <a:ext cx="4091952" cy="567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6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83DB506-8488-902E-A355-AEE34B3001B1}"/>
              </a:ext>
            </a:extLst>
          </p:cNvPr>
          <p:cNvPicPr>
            <a:picLocks noChangeAspect="1"/>
          </p:cNvPicPr>
          <p:nvPr/>
        </p:nvPicPr>
        <p:blipFill>
          <a:blip r:embed="rId3"/>
          <a:stretch>
            <a:fillRect/>
          </a:stretch>
        </p:blipFill>
        <p:spPr>
          <a:xfrm>
            <a:off x="838200" y="1611237"/>
            <a:ext cx="11023432" cy="2751038"/>
          </a:xfrm>
          <a:prstGeom prst="rect">
            <a:avLst/>
          </a:prstGeom>
        </p:spPr>
      </p:pic>
      <p:grpSp>
        <p:nvGrpSpPr>
          <p:cNvPr id="5" name="Group 4">
            <a:extLst>
              <a:ext uri="{FF2B5EF4-FFF2-40B4-BE49-F238E27FC236}">
                <a16:creationId xmlns:a16="http://schemas.microsoft.com/office/drawing/2014/main" id="{BFA6246E-5D7B-6A3C-B02B-EAF2D15899C1}"/>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7277FBCD-4B61-1AF6-B039-7F24F9957C4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11521F5F-8E3C-F603-D1F9-C136B2D38A17}"/>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EF68BA8-D627-7710-8750-BBBDA74540F9}"/>
              </a:ext>
            </a:extLst>
          </p:cNvPr>
          <p:cNvSpPr/>
          <p:nvPr/>
        </p:nvSpPr>
        <p:spPr>
          <a:xfrm>
            <a:off x="1205605" y="2499128"/>
            <a:ext cx="2807899" cy="282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4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a:bodyPr>
          <a:lstStyle/>
          <a:p>
            <a:r>
              <a:rPr lang="en-US" dirty="0"/>
              <a:t>What different types of tests are there?</a:t>
            </a:r>
          </a:p>
          <a:p>
            <a:r>
              <a:rPr lang="en-US" dirty="0"/>
              <a:t>What is TDD?</a:t>
            </a:r>
          </a:p>
          <a:p>
            <a:r>
              <a:rPr lang="en-US" dirty="0"/>
              <a:t>Why TDD?</a:t>
            </a:r>
          </a:p>
          <a:p>
            <a:r>
              <a:rPr lang="en-US" dirty="0"/>
              <a:t>What do I test?</a:t>
            </a:r>
          </a:p>
          <a:p>
            <a:r>
              <a:rPr lang="en-US" dirty="0"/>
              <a:t>Live Demos</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86A79F40-B059-86EA-AABF-E72A68709CC1}"/>
              </a:ext>
            </a:extLst>
          </p:cNvPr>
          <p:cNvPicPr>
            <a:picLocks noChangeAspect="1"/>
          </p:cNvPicPr>
          <p:nvPr/>
        </p:nvPicPr>
        <p:blipFill>
          <a:blip r:embed="rId3"/>
          <a:stretch>
            <a:fillRect/>
          </a:stretch>
        </p:blipFill>
        <p:spPr>
          <a:xfrm>
            <a:off x="838200" y="1601665"/>
            <a:ext cx="11001743" cy="2801370"/>
          </a:xfrm>
          <a:prstGeom prst="rect">
            <a:avLst/>
          </a:prstGeom>
        </p:spPr>
      </p:pic>
      <p:grpSp>
        <p:nvGrpSpPr>
          <p:cNvPr id="6" name="Group 5">
            <a:extLst>
              <a:ext uri="{FF2B5EF4-FFF2-40B4-BE49-F238E27FC236}">
                <a16:creationId xmlns:a16="http://schemas.microsoft.com/office/drawing/2014/main" id="{F60C324A-0336-8155-AE49-0623B8858F76}"/>
              </a:ext>
            </a:extLst>
          </p:cNvPr>
          <p:cNvGrpSpPr/>
          <p:nvPr/>
        </p:nvGrpSpPr>
        <p:grpSpPr>
          <a:xfrm>
            <a:off x="9970651" y="6185410"/>
            <a:ext cx="2130724" cy="474323"/>
            <a:chOff x="9970651" y="6185410"/>
            <a:chExt cx="2130724" cy="474323"/>
          </a:xfrm>
        </p:grpSpPr>
        <p:sp>
          <p:nvSpPr>
            <p:cNvPr id="7" name="Subtitle 2">
              <a:extLst>
                <a:ext uri="{FF2B5EF4-FFF2-40B4-BE49-F238E27FC236}">
                  <a16:creationId xmlns:a16="http://schemas.microsoft.com/office/drawing/2014/main" id="{EC185816-8FF9-2116-E8E3-E5D035D3620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46D100CB-5CA3-7983-8B34-78566599AF2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6F4DDA4-B4B2-B48B-6B3F-EC874C693E5B}"/>
              </a:ext>
            </a:extLst>
          </p:cNvPr>
          <p:cNvSpPr/>
          <p:nvPr/>
        </p:nvSpPr>
        <p:spPr>
          <a:xfrm>
            <a:off x="2607320" y="3063099"/>
            <a:ext cx="2035861" cy="326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04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CFE5EDB-AF6C-8CF9-D389-D8EFA2212DBB}"/>
              </a:ext>
            </a:extLst>
          </p:cNvPr>
          <p:cNvPicPr>
            <a:picLocks noChangeAspect="1"/>
          </p:cNvPicPr>
          <p:nvPr/>
        </p:nvPicPr>
        <p:blipFill>
          <a:blip r:embed="rId3"/>
          <a:stretch>
            <a:fillRect/>
          </a:stretch>
        </p:blipFill>
        <p:spPr>
          <a:xfrm>
            <a:off x="838200" y="4278911"/>
            <a:ext cx="8719550" cy="2220256"/>
          </a:xfrm>
          <a:prstGeom prst="rect">
            <a:avLst/>
          </a:prstGeom>
        </p:spPr>
      </p:pic>
      <p:pic>
        <p:nvPicPr>
          <p:cNvPr id="5" name="Picture 4">
            <a:extLst>
              <a:ext uri="{FF2B5EF4-FFF2-40B4-BE49-F238E27FC236}">
                <a16:creationId xmlns:a16="http://schemas.microsoft.com/office/drawing/2014/main" id="{43B5AAC5-8D84-FFB0-AEE5-C90404C91709}"/>
              </a:ext>
            </a:extLst>
          </p:cNvPr>
          <p:cNvPicPr>
            <a:picLocks noChangeAspect="1"/>
          </p:cNvPicPr>
          <p:nvPr/>
        </p:nvPicPr>
        <p:blipFill>
          <a:blip r:embed="rId4"/>
          <a:stretch>
            <a:fillRect/>
          </a:stretch>
        </p:blipFill>
        <p:spPr>
          <a:xfrm>
            <a:off x="838200" y="1543480"/>
            <a:ext cx="6696017" cy="2671448"/>
          </a:xfrm>
          <a:prstGeom prst="rect">
            <a:avLst/>
          </a:prstGeom>
        </p:spPr>
      </p:pic>
      <p:grpSp>
        <p:nvGrpSpPr>
          <p:cNvPr id="9" name="Group 8">
            <a:extLst>
              <a:ext uri="{FF2B5EF4-FFF2-40B4-BE49-F238E27FC236}">
                <a16:creationId xmlns:a16="http://schemas.microsoft.com/office/drawing/2014/main" id="{5471CB04-EAAE-70B9-C4B5-D1B509942CD3}"/>
              </a:ext>
            </a:extLst>
          </p:cNvPr>
          <p:cNvGrpSpPr/>
          <p:nvPr/>
        </p:nvGrpSpPr>
        <p:grpSpPr>
          <a:xfrm>
            <a:off x="9970651" y="6185410"/>
            <a:ext cx="2130724" cy="474323"/>
            <a:chOff x="9970651" y="6185410"/>
            <a:chExt cx="2130724" cy="474323"/>
          </a:xfrm>
        </p:grpSpPr>
        <p:sp>
          <p:nvSpPr>
            <p:cNvPr id="10" name="Subtitle 2">
              <a:extLst>
                <a:ext uri="{FF2B5EF4-FFF2-40B4-BE49-F238E27FC236}">
                  <a16:creationId xmlns:a16="http://schemas.microsoft.com/office/drawing/2014/main" id="{47D04CDB-D5EF-9A88-3773-158096EDF17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68952D55-F743-8C72-6FAD-ED97609A0227}"/>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0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Back to TDD</a:t>
            </a:r>
          </a:p>
        </p:txBody>
      </p:sp>
    </p:spTree>
    <p:extLst>
      <p:ext uri="{BB962C8B-B14F-4D97-AF65-F5344CB8AC3E}">
        <p14:creationId xmlns:p14="http://schemas.microsoft.com/office/powerpoint/2010/main" val="243757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Forms of TDD</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“Bottom up” aka Detroit</a:t>
            </a:r>
          </a:p>
          <a:p>
            <a:r>
              <a:rPr lang="en-US" dirty="0"/>
              <a:t>“Top Down” aka London aka Acceptance TDD</a:t>
            </a:r>
          </a:p>
        </p:txBody>
      </p:sp>
      <p:grpSp>
        <p:nvGrpSpPr>
          <p:cNvPr id="4" name="Group 3">
            <a:extLst>
              <a:ext uri="{FF2B5EF4-FFF2-40B4-BE49-F238E27FC236}">
                <a16:creationId xmlns:a16="http://schemas.microsoft.com/office/drawing/2014/main" id="{BDB19055-862E-1F93-332D-3F3C8185C7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95A88B1-E964-3E08-AE99-2A8585BCCB9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7FD293A-88AF-0467-5FEB-8BD7CBB029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62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Bottom up</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Build the bottom most layers first</a:t>
            </a:r>
          </a:p>
          <a:p>
            <a:r>
              <a:rPr lang="en-US" dirty="0"/>
              <a:t>Trigger warning</a:t>
            </a:r>
          </a:p>
          <a:p>
            <a:r>
              <a:rPr lang="en-US" dirty="0"/>
              <a:t>Start with repository</a:t>
            </a:r>
          </a:p>
          <a:p>
            <a:r>
              <a:rPr lang="en-US" dirty="0"/>
              <a:t>Then work up to Service/Handler</a:t>
            </a:r>
          </a:p>
          <a:p>
            <a:r>
              <a:rPr lang="en-US" dirty="0"/>
              <a:t>Then work up to Controller</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7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a:solidFill>
                  <a:schemeClr val="bg1"/>
                </a:solidFill>
                <a:latin typeface="+mn-lt"/>
                <a:ea typeface="Open Sans" panose="020B0606030504020204" pitchFamily="34" charset="0"/>
                <a:cs typeface="Open Sans" panose="020B0606030504020204" pitchFamily="34" charset="0"/>
              </a:rPr>
              <a:t>Bottom Up </a:t>
            </a:r>
            <a:r>
              <a:rPr lang="en-US" sz="9600" b="1" dirty="0">
                <a:solidFill>
                  <a:schemeClr val="bg1"/>
                </a:solidFill>
                <a:latin typeface="+mn-lt"/>
                <a:ea typeface="Open Sans" panose="020B0606030504020204" pitchFamily="34" charset="0"/>
                <a:cs typeface="Open Sans" panose="020B0606030504020204" pitchFamily="34" charset="0"/>
              </a:rPr>
              <a:t>Demo</a:t>
            </a:r>
          </a:p>
        </p:txBody>
      </p:sp>
    </p:spTree>
    <p:extLst>
      <p:ext uri="{BB962C8B-B14F-4D97-AF65-F5344CB8AC3E}">
        <p14:creationId xmlns:p14="http://schemas.microsoft.com/office/powerpoint/2010/main" val="1449199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 to write tests!</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815056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Learn “best practices*” for writing tests</a:t>
            </a:r>
          </a:p>
          <a:p>
            <a:r>
              <a:rPr lang="en-US"/>
              <a:t>Learn how to TDD with C#</a:t>
            </a:r>
          </a:p>
          <a:p>
            <a:endParaRPr lang="en-US"/>
          </a:p>
          <a:p>
            <a:endParaRPr lang="en-US"/>
          </a:p>
          <a:p>
            <a:endParaRPr lang="en-US"/>
          </a:p>
          <a:p>
            <a:endParaRPr lang="en-US"/>
          </a:p>
          <a:p>
            <a:endParaRPr lang="en-US"/>
          </a:p>
          <a:p>
            <a:endParaRPr lang="en-US"/>
          </a:p>
          <a:p>
            <a:endParaRPr lang="en-US"/>
          </a:p>
          <a:p>
            <a:pPr marL="0" indent="0">
              <a:buFont typeface="Arial" panose="020B0604020202020204" pitchFamily="34" charset="0"/>
              <a:buNone/>
            </a:pPr>
            <a:r>
              <a:rPr lang="en-US" sz="1600"/>
              <a:t>* Synonym for “Just My Opinions” and I’ll probably find a way I like better in the future</a:t>
            </a:r>
          </a:p>
          <a:p>
            <a:pPr marL="0" indent="0">
              <a:buFont typeface="Arial" panose="020B0604020202020204" pitchFamily="34" charset="0"/>
              <a:buNone/>
            </a:pPr>
            <a:endParaRPr lang="en-US" dirty="0"/>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at TDD</a:t>
            </a:r>
            <a:br>
              <a:rPr lang="en-US" sz="10000" dirty="0">
                <a:solidFill>
                  <a:schemeClr val="bg1"/>
                </a:solidFill>
                <a:latin typeface="+mn-lt"/>
              </a:rPr>
            </a:br>
            <a:r>
              <a:rPr lang="en-US" sz="10000" dirty="0">
                <a:solidFill>
                  <a:schemeClr val="bg1"/>
                </a:solidFill>
                <a:latin typeface="+mn-lt"/>
              </a:rPr>
              <a:t>by NOT doing TDD</a:t>
            </a:r>
          </a:p>
        </p:txBody>
      </p:sp>
    </p:spTree>
    <p:extLst>
      <p:ext uri="{BB962C8B-B14F-4D97-AF65-F5344CB8AC3E}">
        <p14:creationId xmlns:p14="http://schemas.microsoft.com/office/powerpoint/2010/main" val="3972323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F1D0755-B4B9-D6C1-2C25-E4E2DCFF53B6}"/>
              </a:ext>
            </a:extLst>
          </p:cNvPr>
          <p:cNvPicPr>
            <a:picLocks noChangeAspect="1" noChangeArrowheads="1"/>
          </p:cNvPicPr>
          <p:nvPr/>
        </p:nvPicPr>
        <p:blipFill>
          <a:blip r:embed="rId3">
            <a:duotone>
              <a:srgbClr val="5B9BD5">
                <a:shade val="45000"/>
                <a:satMod val="135000"/>
              </a:srgb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14322" y="1580322"/>
            <a:ext cx="5277678" cy="527767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8204752" cy="6027511"/>
          </a:xfrm>
        </p:spPr>
        <p:txBody>
          <a:bodyPr>
            <a:normAutofit/>
          </a:bodyPr>
          <a:lstStyle/>
          <a:p>
            <a:pPr algn="ctr"/>
            <a:r>
              <a:rPr lang="en-US" sz="10000" dirty="0">
                <a:solidFill>
                  <a:schemeClr val="bg1"/>
                </a:solidFill>
                <a:latin typeface="+mn-lt"/>
              </a:rPr>
              <a:t>The next bug you have is a great starting point</a:t>
            </a:r>
          </a:p>
        </p:txBody>
      </p:sp>
    </p:spTree>
    <p:extLst>
      <p:ext uri="{BB962C8B-B14F-4D97-AF65-F5344CB8AC3E}">
        <p14:creationId xmlns:p14="http://schemas.microsoft.com/office/powerpoint/2010/main" val="163790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What kinds of tests are there</a:t>
            </a:r>
          </a:p>
          <a:p>
            <a:r>
              <a:rPr lang="en-US" dirty="0"/>
              <a:t>Why you should TDD</a:t>
            </a:r>
          </a:p>
          <a:p>
            <a:r>
              <a:rPr lang="en-US" dirty="0"/>
              <a:t>What to test</a:t>
            </a:r>
          </a:p>
          <a:p>
            <a:r>
              <a:rPr lang="en-US" dirty="0"/>
              <a:t>Chekhov’s Gun</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725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Slides at scottsauber.com</a:t>
            </a:r>
          </a:p>
          <a:p>
            <a:r>
              <a:rPr lang="en-US" dirty="0">
                <a:hlinkClick r:id="rId3"/>
              </a:rPr>
              <a:t>TDD for React: https://www.youtube.com/watch?v=oNi7DV7fJcU</a:t>
            </a:r>
            <a:endParaRPr lang="en-US" dirty="0"/>
          </a:p>
          <a:p>
            <a:r>
              <a:rPr lang="en-US" dirty="0"/>
              <a:t>I’m giving a JetBrains Webinar on </a:t>
            </a:r>
            <a:r>
              <a:rPr lang="en-US" dirty="0" err="1"/>
              <a:t>TDDing</a:t>
            </a:r>
            <a:r>
              <a:rPr lang="en-US" dirty="0"/>
              <a:t> </a:t>
            </a:r>
            <a:r>
              <a:rPr lang="en-US" dirty="0" err="1"/>
              <a:t>Blazor</a:t>
            </a:r>
            <a:r>
              <a:rPr lang="en-US" dirty="0"/>
              <a:t> next month!</a:t>
            </a:r>
          </a:p>
          <a:p>
            <a:endParaRPr lang="en-US" dirty="0"/>
          </a:p>
        </p:txBody>
      </p:sp>
      <p:grpSp>
        <p:nvGrpSpPr>
          <p:cNvPr id="4" name="Group 3">
            <a:extLst>
              <a:ext uri="{FF2B5EF4-FFF2-40B4-BE49-F238E27FC236}">
                <a16:creationId xmlns:a16="http://schemas.microsoft.com/office/drawing/2014/main" id="{97F2377D-8218-3741-EFFB-1572225ED4C4}"/>
              </a:ext>
            </a:extLst>
          </p:cNvPr>
          <p:cNvGrpSpPr/>
          <p:nvPr/>
        </p:nvGrpSpPr>
        <p:grpSpPr>
          <a:xfrm>
            <a:off x="9970651" y="6160243"/>
            <a:ext cx="2130724" cy="474323"/>
            <a:chOff x="9970651" y="6185410"/>
            <a:chExt cx="2130724" cy="474323"/>
          </a:xfrm>
        </p:grpSpPr>
        <p:sp>
          <p:nvSpPr>
            <p:cNvPr id="5" name="Subtitle 2">
              <a:extLst>
                <a:ext uri="{FF2B5EF4-FFF2-40B4-BE49-F238E27FC236}">
                  <a16:creationId xmlns:a16="http://schemas.microsoft.com/office/drawing/2014/main" id="{8B9D374A-FF4E-DE7F-6593-C9FBFDCBB9D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D0155F0-0364-C9C2-3587-5645836F257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62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1800" dirty="0">
                <a:solidFill>
                  <a:schemeClr val="bg1"/>
                </a:solidFill>
                <a:latin typeface="+mn-lt"/>
              </a:rPr>
              <a:t>Contact: 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FA317392-27D1-BDE7-E0D7-600E64D47858}"/>
              </a:ext>
            </a:extLst>
          </p:cNvPr>
          <p:cNvGrpSpPr/>
          <p:nvPr/>
        </p:nvGrpSpPr>
        <p:grpSpPr>
          <a:xfrm>
            <a:off x="10061276" y="6255713"/>
            <a:ext cx="2130724" cy="474323"/>
            <a:chOff x="9970651" y="6185410"/>
            <a:chExt cx="2130724" cy="474323"/>
          </a:xfrm>
        </p:grpSpPr>
        <p:sp>
          <p:nvSpPr>
            <p:cNvPr id="7" name="Subtitle 2">
              <a:extLst>
                <a:ext uri="{FF2B5EF4-FFF2-40B4-BE49-F238E27FC236}">
                  <a16:creationId xmlns:a16="http://schemas.microsoft.com/office/drawing/2014/main" id="{CAEDCF79-6369-3312-C72B-E492C2FFC56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072B5C07-DFD0-2B15-9503-90458218B79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0988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CE0D3713-F3EF-9907-AE2C-81CAE8EE1032}"/>
              </a:ext>
            </a:extLst>
          </p:cNvPr>
          <p:cNvGrpSpPr/>
          <p:nvPr/>
        </p:nvGrpSpPr>
        <p:grpSpPr>
          <a:xfrm>
            <a:off x="10061276" y="6255713"/>
            <a:ext cx="2130724" cy="474323"/>
            <a:chOff x="9970651" y="6185410"/>
            <a:chExt cx="2130724" cy="474323"/>
          </a:xfrm>
        </p:grpSpPr>
        <p:sp>
          <p:nvSpPr>
            <p:cNvPr id="8" name="Subtitle 2">
              <a:extLst>
                <a:ext uri="{FF2B5EF4-FFF2-40B4-BE49-F238E27FC236}">
                  <a16:creationId xmlns:a16="http://schemas.microsoft.com/office/drawing/2014/main" id="{AC058655-0A4D-A435-8AF1-E64E0CA276B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813CAB7E-EB4B-279D-5799-DD0F5243C897}"/>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7321062"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t>Co-organizer of </a:t>
            </a:r>
            <a:r>
              <a:rPr lang="en-US" dirty="0">
                <a:hlinkClick r:id="rId4"/>
              </a:rPr>
              <a:t>Iowa .NET User Group</a:t>
            </a:r>
            <a:r>
              <a:rPr lang="en-US" dirty="0"/>
              <a:t> </a:t>
            </a:r>
          </a:p>
          <a:p>
            <a:r>
              <a:rPr lang="en-US" dirty="0">
                <a:hlinkClick r:id="rId5"/>
              </a:rPr>
              <a:t>Microsoft MVP</a:t>
            </a:r>
            <a:endParaRPr lang="en-US" dirty="0"/>
          </a:p>
          <a:p>
            <a:r>
              <a:rPr lang="en-US" dirty="0">
                <a:hlinkClick r:id="rId6"/>
              </a:rPr>
              <a:t>Friend of Redgate</a:t>
            </a:r>
            <a:endParaRPr lang="en-US" dirty="0"/>
          </a:p>
          <a:p>
            <a:r>
              <a:rPr lang="en-US" dirty="0"/>
              <a:t>Blog at </a:t>
            </a:r>
            <a:r>
              <a:rPr lang="en-US" dirty="0">
                <a:hlinkClick r:id="rId7"/>
              </a:rPr>
              <a:t>scottsauber.com</a:t>
            </a:r>
            <a:endParaRPr lang="en-US" dirty="0"/>
          </a:p>
        </p:txBody>
      </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0000">
            <a:off x="8314377" y="3597260"/>
            <a:ext cx="2509526" cy="1543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icrosoft Most Valuable Professional - Wikipedia">
            <a:extLst>
              <a:ext uri="{FF2B5EF4-FFF2-40B4-BE49-F238E27FC236}">
                <a16:creationId xmlns:a16="http://schemas.microsoft.com/office/drawing/2014/main" id="{B28FEFDF-5380-08F9-B9F0-5DF75C6704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0763" y="5323014"/>
            <a:ext cx="3161479" cy="127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22530"/>
                                        </p:tgtEl>
                                        <p:attrNameLst>
                                          <p:attrName>style.visibility</p:attrName>
                                        </p:attrNameLst>
                                      </p:cBhvr>
                                      <p:to>
                                        <p:strVal val="visible"/>
                                      </p:to>
                                    </p:set>
                                    <p:animEffect transition="in" filter="fade">
                                      <p:cBhvr>
                                        <p:cTn id="26" dur="500"/>
                                        <p:tgtEl>
                                          <p:spTgt spid="225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2747938"/>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Testing</a:t>
            </a:r>
          </a:p>
        </p:txBody>
      </p:sp>
      <p:pic>
        <p:nvPicPr>
          <p:cNvPr id="4098" name="Picture 2" descr="Neuro-bit-camera-test GIFs - Get the best GIF on GIPHY">
            <a:extLst>
              <a:ext uri="{FF2B5EF4-FFF2-40B4-BE49-F238E27FC236}">
                <a16:creationId xmlns:a16="http://schemas.microsoft.com/office/drawing/2014/main" id="{59601C3F-492A-463A-C827-66211E2DB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362487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5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Confidence our application works</a:t>
            </a:r>
          </a:p>
          <a:p>
            <a:r>
              <a:rPr lang="en-US" dirty="0"/>
              <a:t>Minimize manual work</a:t>
            </a:r>
          </a:p>
          <a:p>
            <a:r>
              <a:rPr lang="en-US" dirty="0"/>
              <a:t>Document behavior through tests</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83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kinds of tests are there?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Unit</a:t>
            </a:r>
          </a:p>
          <a:p>
            <a:r>
              <a:rPr lang="en-US" dirty="0"/>
              <a:t>Integration</a:t>
            </a:r>
          </a:p>
          <a:p>
            <a:r>
              <a:rPr lang="en-US" dirty="0"/>
              <a:t>End to End</a:t>
            </a:r>
          </a:p>
          <a:p>
            <a:r>
              <a:rPr lang="en-US" dirty="0"/>
              <a:t>…and more (Load, Stress, Smoke, </a:t>
            </a:r>
            <a:r>
              <a:rPr lang="en-US" dirty="0" err="1"/>
              <a:t>etc</a:t>
            </a:r>
            <a:r>
              <a:rPr lang="en-US" dirty="0"/>
              <a:t>)</a:t>
            </a:r>
          </a:p>
        </p:txBody>
      </p:sp>
      <p:grpSp>
        <p:nvGrpSpPr>
          <p:cNvPr id="4" name="Group 3">
            <a:extLst>
              <a:ext uri="{FF2B5EF4-FFF2-40B4-BE49-F238E27FC236}">
                <a16:creationId xmlns:a16="http://schemas.microsoft.com/office/drawing/2014/main" id="{0BAD08D7-BBD5-1C9A-2E57-43B316F01A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F53FF8-E3AF-0150-0AE1-C9513409675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CC1C8F-A077-31AE-18ED-532BEB861AB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79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Unit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hlinkClick r:id="rId3"/>
              </a:rPr>
              <a:t>FIRST</a:t>
            </a:r>
            <a:endParaRPr lang="en-US" dirty="0"/>
          </a:p>
          <a:p>
            <a:r>
              <a:rPr lang="en-US" b="1" dirty="0"/>
              <a:t>F</a:t>
            </a:r>
            <a:r>
              <a:rPr lang="en-US" dirty="0"/>
              <a:t>ast</a:t>
            </a:r>
          </a:p>
          <a:p>
            <a:r>
              <a:rPr lang="en-US" b="1" dirty="0"/>
              <a:t>I</a:t>
            </a:r>
            <a:r>
              <a:rPr lang="en-US" dirty="0"/>
              <a:t>solated</a:t>
            </a:r>
          </a:p>
          <a:p>
            <a:r>
              <a:rPr lang="en-US" b="1" dirty="0"/>
              <a:t>R</a:t>
            </a:r>
            <a:r>
              <a:rPr lang="en-US" dirty="0"/>
              <a:t>epeatable</a:t>
            </a:r>
          </a:p>
          <a:p>
            <a:r>
              <a:rPr lang="en-US" b="1" dirty="0"/>
              <a:t>S</a:t>
            </a:r>
            <a:r>
              <a:rPr lang="en-US" dirty="0"/>
              <a:t>elf-validating</a:t>
            </a:r>
          </a:p>
          <a:p>
            <a:r>
              <a:rPr lang="en-US" b="1" dirty="0"/>
              <a:t>T</a:t>
            </a:r>
            <a:r>
              <a:rPr lang="en-US" dirty="0"/>
              <a:t>imely</a:t>
            </a:r>
          </a:p>
          <a:p>
            <a:r>
              <a:rPr lang="en-US" dirty="0"/>
              <a:t>“Solitary”</a:t>
            </a:r>
          </a:p>
        </p:txBody>
      </p:sp>
      <p:grpSp>
        <p:nvGrpSpPr>
          <p:cNvPr id="4" name="Group 3">
            <a:extLst>
              <a:ext uri="{FF2B5EF4-FFF2-40B4-BE49-F238E27FC236}">
                <a16:creationId xmlns:a16="http://schemas.microsoft.com/office/drawing/2014/main" id="{0BCC82A0-742E-9BAA-69CF-BFB4B9B15FD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0204DEB-61E2-25F6-0E57-0F32710D2AB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B6B7DE6-668A-E253-A9EF-5EF3BB582426}"/>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7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34986</TotalTime>
  <Words>1033</Words>
  <Application>Microsoft Office PowerPoint</Application>
  <PresentationFormat>Widescreen</PresentationFormat>
  <Paragraphs>241</Paragraphs>
  <Slides>45</Slides>
  <Notes>44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Test Driven Developmet with C# From Padawan     to Jedi </vt:lpstr>
      <vt:lpstr>Audience</vt:lpstr>
      <vt:lpstr>Agenda</vt:lpstr>
      <vt:lpstr>Goals</vt:lpstr>
      <vt:lpstr>Who am I? </vt:lpstr>
      <vt:lpstr>Testing</vt:lpstr>
      <vt:lpstr>Why do we write tests?</vt:lpstr>
      <vt:lpstr>What kinds of tests are there?</vt:lpstr>
      <vt:lpstr>Unit Tests</vt:lpstr>
      <vt:lpstr>Integration Tests</vt:lpstr>
      <vt:lpstr>End to End Tests</vt:lpstr>
      <vt:lpstr>How many do I create of each?</vt:lpstr>
      <vt:lpstr>How many do I create of each?</vt:lpstr>
      <vt:lpstr>How many do I create of each?</vt:lpstr>
      <vt:lpstr>Test Driven Development</vt:lpstr>
      <vt:lpstr>What is TDD?</vt:lpstr>
      <vt:lpstr>What is TDD?</vt:lpstr>
      <vt:lpstr>How do I TDD?</vt:lpstr>
      <vt:lpstr>PowerPoint Presentation</vt:lpstr>
      <vt:lpstr>What is NOT TDD?</vt:lpstr>
      <vt:lpstr>Why TDD?</vt:lpstr>
      <vt:lpstr>What should I test?</vt:lpstr>
      <vt:lpstr>PowerPoint Presentation</vt:lpstr>
      <vt:lpstr>TDD Demo</vt:lpstr>
      <vt:lpstr>Slight TDD Detour</vt:lpstr>
      <vt:lpstr>“Remove everything that has no relevance to the story. If you say in the first chapter that there is a rifle hanging on the wall, in the second or third chapter it absolutely must go off. If it's not going to be fired,  it shouldn't be hanging there.”        Anton Chekhov</vt:lpstr>
      <vt:lpstr>Chekhov’s Gun Applied to Testing</vt:lpstr>
      <vt:lpstr>Chekhov’s Gun Applied to Testing</vt:lpstr>
      <vt:lpstr>Chekhov’s Gun Applied to Testing</vt:lpstr>
      <vt:lpstr>Chekhov’s Gun Applied to Testing</vt:lpstr>
      <vt:lpstr>Chekhov’s Gun Applied to Testing</vt:lpstr>
      <vt:lpstr>Back to TDD</vt:lpstr>
      <vt:lpstr>Forms of TDD</vt:lpstr>
      <vt:lpstr>Bottom up</vt:lpstr>
      <vt:lpstr>Bottom Up Demo</vt:lpstr>
      <vt:lpstr>But I don’t  have time to write tests!</vt:lpstr>
      <vt:lpstr>Why?</vt:lpstr>
      <vt:lpstr>My boss won’t let me!</vt:lpstr>
      <vt:lpstr>What about  this person?</vt:lpstr>
      <vt:lpstr>You don’t get better at TDD by NOT doing TDD</vt:lpstr>
      <vt:lpstr>The next bug you have is a great starting point</vt:lpstr>
      <vt:lpstr>Takeaways</vt:lpstr>
      <vt:lpstr>Resources</vt:lpstr>
      <vt:lpstr>Questions? Contact: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C#</dc:title>
  <dc:creator>Scott Sauber</dc:creator>
  <cp:lastModifiedBy>Scott Sauber</cp:lastModifiedBy>
  <cp:revision>361</cp:revision>
  <dcterms:created xsi:type="dcterms:W3CDTF">2020-03-08T20:31:35Z</dcterms:created>
  <dcterms:modified xsi:type="dcterms:W3CDTF">2023-10-15T21:03:36Z</dcterms:modified>
</cp:coreProperties>
</file>